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74" r:id="rId5"/>
    <p:sldId id="258" r:id="rId6"/>
    <p:sldId id="273" r:id="rId7"/>
    <p:sldId id="275" r:id="rId8"/>
    <p:sldId id="276" r:id="rId9"/>
    <p:sldId id="259" r:id="rId10"/>
    <p:sldId id="277" r:id="rId11"/>
    <p:sldId id="278" r:id="rId12"/>
    <p:sldId id="260" r:id="rId13"/>
    <p:sldId id="279" r:id="rId14"/>
    <p:sldId id="280" r:id="rId15"/>
    <p:sldId id="281" r:id="rId16"/>
    <p:sldId id="282" r:id="rId17"/>
    <p:sldId id="261" r:id="rId18"/>
    <p:sldId id="284" r:id="rId19"/>
    <p:sldId id="285" r:id="rId20"/>
    <p:sldId id="286" r:id="rId21"/>
    <p:sldId id="302" r:id="rId22"/>
    <p:sldId id="287" r:id="rId23"/>
    <p:sldId id="288" r:id="rId24"/>
    <p:sldId id="289" r:id="rId25"/>
    <p:sldId id="290" r:id="rId26"/>
    <p:sldId id="291" r:id="rId27"/>
    <p:sldId id="264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3" r:id="rId37"/>
    <p:sldId id="27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6370C"/>
    <a:srgbClr val="1E3B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92" autoAdjust="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Игра «Лёва  из </a:t>
            </a:r>
            <a:r>
              <a:rPr lang="ru-RU" sz="6000" b="1" dirty="0" err="1" smtClean="0">
                <a:solidFill>
                  <a:srgbClr val="C00000"/>
                </a:solidFill>
              </a:rPr>
              <a:t>Могилёва</a:t>
            </a:r>
            <a:r>
              <a:rPr lang="ru-RU" sz="6000" b="1" dirty="0" smtClean="0">
                <a:solidFill>
                  <a:srgbClr val="C00000"/>
                </a:solidFill>
              </a:rPr>
              <a:t>»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5949280"/>
            <a:ext cx="5004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Автор:  Лазовская  Оксана  Александровна</a:t>
            </a:r>
          </a:p>
          <a:p>
            <a:pPr algn="ctr"/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ГУО «Средняя школа №45 г. </a:t>
            </a:r>
            <a:r>
              <a:rPr lang="ru-RU" sz="2000" b="1" i="1" dirty="0" err="1">
                <a:solidFill>
                  <a:schemeClr val="accent6">
                    <a:lumMod val="75000"/>
                  </a:schemeClr>
                </a:solidFill>
              </a:rPr>
              <a:t>Могилёва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ÐÐ°ÑÑÐ¸Ð½ÐºÐ¸ Ð¿Ð¾ Ð·Ð°Ð¿ÑÐ¾ÑÑ Ð»ÐµÐ² ÐºÐ°ÑÑÐ¸Ð½ÐºÐ° Ð¿Ð½Ð³ Ð¼ÑÐ»ÑÑÑÑÐ½ÑÐ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419" y="1217403"/>
            <a:ext cx="4971597" cy="473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60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9316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231"/>
            <a:ext cx="3240360" cy="801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3494416" cy="3364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35115"/>
            <a:ext cx="3599216" cy="4490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1" y="-102833"/>
            <a:ext cx="3858471" cy="48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5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»Ð¸ÑÐ²Ð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9391"/>
            <a:ext cx="1024142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4509120"/>
            <a:ext cx="746146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Страны Прибалтики – Литва</a:t>
            </a:r>
            <a:r>
              <a:rPr lang="en-US" sz="3600" b="1" dirty="0" smtClean="0">
                <a:solidFill>
                  <a:schemeClr val="bg1"/>
                </a:solidFill>
              </a:rPr>
              <a:t>/</a:t>
            </a:r>
            <a:r>
              <a:rPr lang="ru-RU" sz="3600" b="1" dirty="0" smtClean="0">
                <a:solidFill>
                  <a:schemeClr val="bg1"/>
                </a:solidFill>
              </a:rPr>
              <a:t>Латвия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«ДА-НЕТ»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08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»Ð¸ÑÐ²Ð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9391"/>
            <a:ext cx="1024142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be-BY" sz="4000" b="1" dirty="0" smtClean="0">
                <a:solidFill>
                  <a:schemeClr val="bg1"/>
                </a:solidFill>
              </a:rPr>
              <a:t>В </a:t>
            </a:r>
            <a:r>
              <a:rPr lang="be-BY" sz="4000" b="1" dirty="0">
                <a:solidFill>
                  <a:schemeClr val="bg1"/>
                </a:solidFill>
              </a:rPr>
              <a:t>латышском городе Юрмала проходит ежегодный музыкальный </a:t>
            </a:r>
            <a:r>
              <a:rPr lang="be-BY" sz="4000" b="1" dirty="0" smtClean="0">
                <a:solidFill>
                  <a:schemeClr val="bg1"/>
                </a:solidFill>
              </a:rPr>
              <a:t>фестиваль? </a:t>
            </a:r>
            <a:endParaRPr lang="be-BY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4365104"/>
            <a:ext cx="15520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ДА</a:t>
            </a:r>
            <a:endParaRPr lang="ru-RU"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3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»Ð¸ÑÐ²Ð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9391"/>
            <a:ext cx="1024142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be-BY" sz="5400" b="1" dirty="0">
                <a:solidFill>
                  <a:schemeClr val="bg1"/>
                </a:solidFill>
              </a:rPr>
              <a:t>Рига-столица Латвии</a:t>
            </a:r>
            <a:r>
              <a:rPr lang="be-BY" sz="4000" b="1" dirty="0" smtClean="0">
                <a:solidFill>
                  <a:schemeClr val="bg1"/>
                </a:solidFill>
              </a:rPr>
              <a:t>? </a:t>
            </a:r>
            <a:endParaRPr lang="be-BY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4365104"/>
            <a:ext cx="15520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ДА</a:t>
            </a:r>
            <a:endParaRPr lang="ru-RU"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3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»Ð¸ÑÐ²Ð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9391"/>
            <a:ext cx="1024142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be-BY" sz="4800" b="1" dirty="0" smtClean="0">
                <a:solidFill>
                  <a:schemeClr val="bg1"/>
                </a:solidFill>
              </a:rPr>
              <a:t>Вильнюс</a:t>
            </a:r>
            <a:r>
              <a:rPr lang="be-BY" sz="4800" b="1" dirty="0">
                <a:solidFill>
                  <a:schemeClr val="bg1"/>
                </a:solidFill>
              </a:rPr>
              <a:t>, Клайпеда, Паланга- это города </a:t>
            </a:r>
            <a:r>
              <a:rPr lang="be-BY" sz="4800" b="1" dirty="0" smtClean="0">
                <a:solidFill>
                  <a:schemeClr val="bg1"/>
                </a:solidFill>
              </a:rPr>
              <a:t>Латвии? </a:t>
            </a: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4365104"/>
            <a:ext cx="21114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НЕТ</a:t>
            </a:r>
            <a:endParaRPr lang="ru-RU"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3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Ð»Ð¸ÑÐ²Ð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9391"/>
            <a:ext cx="1024142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3" y="1412776"/>
            <a:ext cx="8229600" cy="1252736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be-BY" sz="4800" b="1" dirty="0" smtClean="0">
                <a:solidFill>
                  <a:schemeClr val="bg1"/>
                </a:solidFill>
              </a:rPr>
              <a:t>Балтийское </a:t>
            </a:r>
            <a:r>
              <a:rPr lang="be-BY" sz="4800" b="1" dirty="0">
                <a:solidFill>
                  <a:schemeClr val="bg1"/>
                </a:solidFill>
              </a:rPr>
              <a:t>море омывает берега Литвы и </a:t>
            </a:r>
            <a:r>
              <a:rPr lang="be-BY" sz="4800" b="1" dirty="0" smtClean="0">
                <a:solidFill>
                  <a:schemeClr val="bg1"/>
                </a:solidFill>
              </a:rPr>
              <a:t>Латвии? </a:t>
            </a: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4365104"/>
            <a:ext cx="15520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ДА</a:t>
            </a:r>
            <a:endParaRPr lang="ru-RU" sz="6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13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9316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231"/>
            <a:ext cx="3240360" cy="801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3494416" cy="3364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35115"/>
            <a:ext cx="3599216" cy="4490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1" y="-102833"/>
            <a:ext cx="3858471" cy="4814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97" y="-19403"/>
            <a:ext cx="5840068" cy="150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5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ÐÐ°ÑÑÐ¸Ð½ÐºÐ¸ Ð¿Ð¾ Ð·Ð°Ð¿ÑÐ¾ÑÑ Ð¼Ð¾ÑÐºÐ²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12679"/>
          <a:stretch/>
        </p:blipFill>
        <p:spPr bwMode="auto">
          <a:xfrm>
            <a:off x="-217802" y="0"/>
            <a:ext cx="9614338" cy="70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701" y="742804"/>
            <a:ext cx="9353971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Россия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«ПРАВИЛА 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РУССКОГО ЯЗЫКА»</a:t>
            </a:r>
          </a:p>
          <a:p>
            <a:endParaRPr lang="ru-RU" dirty="0"/>
          </a:p>
        </p:txBody>
      </p:sp>
      <p:pic>
        <p:nvPicPr>
          <p:cNvPr id="5128" name="Picture 8" descr="ÐÐ°ÑÑÐ¸Ð½ÐºÐ¸ Ð¿Ð¾ Ð·Ð°Ð¿ÑÐ¾ÑÑ Ð¼Ð°ÑÑÐµÑÐºÐ°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33056"/>
            <a:ext cx="146642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501672"/>
            <a:ext cx="1169495" cy="195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073821"/>
            <a:ext cx="776621" cy="129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476673"/>
            <a:ext cx="538421" cy="89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42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ÐÐ°ÑÑÐ¸Ð½ÐºÐ¸ Ð¿Ð¾ Ð·Ð°Ð¿ÑÐ¾ÑÑ Ð¼Ð¾ÑÐºÐ²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12679"/>
          <a:stretch/>
        </p:blipFill>
        <p:spPr bwMode="auto">
          <a:xfrm>
            <a:off x="-217802" y="0"/>
            <a:ext cx="9614338" cy="70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7853" y="972017"/>
            <a:ext cx="1784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Малыш..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229" y="188640"/>
            <a:ext cx="42948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Вставьте пропущенные буквы: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43608" y="1556792"/>
            <a:ext cx="1168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Чиж..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608" y="2132856"/>
            <a:ext cx="1349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Ч..</a:t>
            </a:r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шка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608" y="2636912"/>
            <a:ext cx="906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Еж..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608" y="3212976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Снеж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</a:t>
            </a:r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нка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615" y="3780329"/>
            <a:ext cx="1494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Ч..</a:t>
            </a:r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рдак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7615" y="4356393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Свеч..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7615" y="4932457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Лыж..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7615" y="5508521"/>
            <a:ext cx="170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Маш..на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7615" y="6084585"/>
            <a:ext cx="976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Ш..я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4277" y="972017"/>
            <a:ext cx="179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Малыши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2" y="155679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Чижи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032" y="2132856"/>
            <a:ext cx="1333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Чашка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0032" y="2636912"/>
            <a:ext cx="917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Ежи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3212976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Снежинка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4039" y="3780329"/>
            <a:ext cx="1482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Чердак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4039" y="4356393"/>
            <a:ext cx="121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Свеча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74039" y="4932457"/>
            <a:ext cx="1266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Л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ыжи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4039" y="5508521"/>
            <a:ext cx="1713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Машина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4039" y="6084585"/>
            <a:ext cx="965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Шея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6" name="Picture 8" descr="ÐÐ°ÑÑÐ¸Ð½ÐºÐ¸ Ð¿Ð¾ Ð·Ð°Ð¿ÑÐ¾ÑÑ Ð¼Ð°ÑÑÐµÑÐºÐ°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79543"/>
            <a:ext cx="1970485" cy="328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1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ÐÐ°ÑÑÐ¸Ð½ÐºÐ¸ Ð¿Ð¾ Ð·Ð°Ð¿ÑÐ¾ÑÑ Ð¼Ð¾ÑÐºÐ²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12679"/>
          <a:stretch/>
        </p:blipFill>
        <p:spPr bwMode="auto">
          <a:xfrm>
            <a:off x="-217802" y="0"/>
            <a:ext cx="9614338" cy="70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7853" y="972017"/>
            <a:ext cx="1253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Типло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229" y="188640"/>
            <a:ext cx="51133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Исправьте ошибки там, где они есть</a:t>
            </a:r>
            <a:r>
              <a:rPr lang="ru-RU" sz="2400" b="1" dirty="0" smtClean="0">
                <a:solidFill>
                  <a:schemeClr val="bg1"/>
                </a:solidFill>
              </a:rPr>
              <a:t>: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43608" y="1556792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Чесы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608" y="2132856"/>
            <a:ext cx="1212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Трова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608" y="2636912"/>
            <a:ext cx="1400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Литает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608" y="3212976"/>
            <a:ext cx="120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Сасна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615" y="3780329"/>
            <a:ext cx="1006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Река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7615" y="4356393"/>
            <a:ext cx="1807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Молыши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7615" y="4932457"/>
            <a:ext cx="1861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Трапинка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7615" y="5508521"/>
            <a:ext cx="1422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Гниздо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7615" y="6084585"/>
            <a:ext cx="1445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Цветок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4277" y="972017"/>
            <a:ext cx="1218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Т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епло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2" y="1556792"/>
            <a:ext cx="1083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Часы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032" y="2132856"/>
            <a:ext cx="1193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Трава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0032" y="2636912"/>
            <a:ext cx="1376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Л</a:t>
            </a:r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етает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3212976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Сосна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4039" y="3780329"/>
            <a:ext cx="1006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Река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4039" y="4356393"/>
            <a:ext cx="1795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Малыши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74039" y="4932457"/>
            <a:ext cx="1881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Тропинка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4039" y="5508521"/>
            <a:ext cx="1400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Гнездо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4039" y="6084585"/>
            <a:ext cx="1445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Цветок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6" name="Picture 8" descr="ÐÐ°ÑÑÐ¸Ð½ÐºÐ¸ Ð¿Ð¾ Ð·Ð°Ð¿ÑÐ¾ÑÑ Ð¼Ð°ÑÑÐµÑÐºÐ°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648780"/>
            <a:ext cx="1210257" cy="20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3120894" cy="312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6"/>
          <a:stretch/>
        </p:blipFill>
        <p:spPr>
          <a:xfrm>
            <a:off x="4788024" y="254169"/>
            <a:ext cx="4010902" cy="210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74" y="3861048"/>
            <a:ext cx="3816424" cy="2576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404664"/>
            <a:ext cx="439248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Лев - символ города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Могилёва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2727447"/>
            <a:ext cx="4356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Мы предлагаем вам отправиться в «путешествие» с нашим </a:t>
            </a:r>
            <a:r>
              <a:rPr lang="ru-RU" sz="2000" b="1" dirty="0">
                <a:solidFill>
                  <a:srgbClr val="C00000"/>
                </a:solidFill>
              </a:rPr>
              <a:t>Лёвой</a:t>
            </a:r>
            <a:r>
              <a:rPr lang="ru-RU" sz="2000" b="1" dirty="0"/>
              <a:t> и поиграть.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4797152"/>
            <a:ext cx="417646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Однажды  он решил съездить и узнать, какие страны находятся по соседству с нашей страной. Его путь проходил через столицу Беларуси- </a:t>
            </a:r>
            <a:r>
              <a:rPr lang="ru-RU" sz="2000" b="1" dirty="0">
                <a:solidFill>
                  <a:srgbClr val="C00000"/>
                </a:solidFill>
              </a:rPr>
              <a:t>город Минск</a:t>
            </a:r>
            <a:r>
              <a:rPr lang="ru-RU" sz="2000" b="1" dirty="0"/>
              <a:t>.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ÐÐ°ÑÑÐ¸Ð½ÐºÐ¸ Ð¿Ð¾ Ð·Ð°Ð¿ÑÐ¾ÑÑ Ð¼Ð¾ÑÐºÐ²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12679"/>
          <a:stretch/>
        </p:blipFill>
        <p:spPr bwMode="auto">
          <a:xfrm>
            <a:off x="-217802" y="0"/>
            <a:ext cx="9614338" cy="70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7853" y="972017"/>
            <a:ext cx="1373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Ша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229" y="188640"/>
            <a:ext cx="42948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Вставьте пропущенные буквы:</a:t>
            </a: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43608" y="1556792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Моро..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608" y="2132856"/>
            <a:ext cx="1224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Ре..ка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608" y="2636912"/>
            <a:ext cx="1353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Шу..ка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608" y="3212976"/>
            <a:ext cx="16622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Варе..ка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615" y="3780329"/>
            <a:ext cx="1402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Яго..ка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7615" y="4356393"/>
            <a:ext cx="781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Зу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7615" y="4932457"/>
            <a:ext cx="142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Ска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7615" y="5508521"/>
            <a:ext cx="849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Ду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7615" y="6084585"/>
            <a:ext cx="140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Тра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4277" y="972017"/>
            <a:ext cx="1375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Шапка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2" y="1556792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Мороз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032" y="2132856"/>
            <a:ext cx="122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Репка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0032" y="2636912"/>
            <a:ext cx="1365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Шубка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3212976"/>
            <a:ext cx="1741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Варежка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4039" y="3780329"/>
            <a:ext cx="1412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Ягодка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4039" y="4356393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Зуб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74039" y="4932457"/>
            <a:ext cx="1378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Сказка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4039" y="5508521"/>
            <a:ext cx="862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Дуб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4039" y="6084585"/>
            <a:ext cx="1392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Травка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6" name="Picture 8" descr="ÐÐ°ÑÑÐ¸Ð½ÐºÐ¸ Ð¿Ð¾ Ð·Ð°Ð¿ÑÐ¾ÑÑ Ð¼Ð°ÑÑÐµÑÐºÐ°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085184"/>
            <a:ext cx="94886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ÐÐ°ÑÑÐ¸Ð½ÐºÐ¸ Ð¿Ð¾ Ð·Ð°Ð¿ÑÐ¾ÑÑ Ð¼Ð¾ÑÐºÐ²Ð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3" r="12679"/>
          <a:stretch/>
        </p:blipFill>
        <p:spPr bwMode="auto">
          <a:xfrm>
            <a:off x="-217802" y="0"/>
            <a:ext cx="9614338" cy="70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7853" y="972017"/>
            <a:ext cx="1483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Ябл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..ко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229" y="188640"/>
            <a:ext cx="71388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Вспомни, как правильно пишутся словарные слова: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43608" y="1556792"/>
            <a:ext cx="2048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К..р..</a:t>
            </a:r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ндаш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608" y="2132856"/>
            <a:ext cx="1433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Б..</a:t>
            </a:r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рёза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43608" y="2636912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П..нал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3608" y="3212976"/>
            <a:ext cx="1032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За..ц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615" y="3780329"/>
            <a:ext cx="1255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Вч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</a:t>
            </a:r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ра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7615" y="4356393"/>
            <a:ext cx="1461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С..рока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7615" y="4932457"/>
            <a:ext cx="1207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Яг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..да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7615" y="5508521"/>
            <a:ext cx="14548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П..года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7615" y="6084585"/>
            <a:ext cx="1525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Обл</a:t>
            </a:r>
            <a:r>
              <a:rPr lang="ru-RU" sz="32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..ко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4277" y="972017"/>
            <a:ext cx="1486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Яблоко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0032" y="1556792"/>
            <a:ext cx="2015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Карандаш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032" y="2132856"/>
            <a:ext cx="142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Берёза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0032" y="2636912"/>
            <a:ext cx="1292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Пенал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3212976"/>
            <a:ext cx="1019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Заяц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4039" y="3780329"/>
            <a:ext cx="124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Вчера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4039" y="4356393"/>
            <a:ext cx="1465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Сорока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74039" y="4932457"/>
            <a:ext cx="1214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Ягода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4039" y="5508521"/>
            <a:ext cx="1458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Погода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74039" y="6084585"/>
            <a:ext cx="1509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Облако</a:t>
            </a:r>
            <a:endParaRPr lang="ru-RU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6" name="Picture 8" descr="ÐÐ°ÑÑÐ¸Ð½ÐºÐ¸ Ð¿Ð¾ Ð·Ð°Ð¿ÑÐ¾ÑÑ Ð¼Ð°ÑÑÐµÑÐºÐ° Ð¿Ð½Ð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445846"/>
            <a:ext cx="732842" cy="122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9316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231"/>
            <a:ext cx="3240360" cy="801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3494416" cy="3364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35115"/>
            <a:ext cx="3599216" cy="4490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1" y="-102833"/>
            <a:ext cx="3858471" cy="4814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97" y="-19403"/>
            <a:ext cx="5840068" cy="1504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49" y="2142745"/>
            <a:ext cx="287961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 Ð£ÐÐ ÐÐÐÐ ÐÐÐÐ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-948" r="9042" b="948"/>
          <a:stretch/>
        </p:blipFill>
        <p:spPr bwMode="auto">
          <a:xfrm>
            <a:off x="-416634" y="-99392"/>
            <a:ext cx="10137014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5309" y="260648"/>
            <a:ext cx="764068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Украина</a:t>
            </a:r>
          </a:p>
          <a:p>
            <a:pPr algn="ctr"/>
            <a:r>
              <a:rPr lang="ru-RU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«УЗНАЙ СЛОВО»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3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88" y="-96838"/>
            <a:ext cx="10137776" cy="705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3164" y="1268760"/>
            <a:ext cx="1879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chemeClr val="bg1"/>
                </a:solidFill>
                <a:latin typeface="+mj-lt"/>
              </a:rPr>
              <a:t>чоловік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72" y="202468"/>
            <a:ext cx="85977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Белорусскому   или  украинскому языку  принадлежат  эти слова: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1979712" y="1916832"/>
            <a:ext cx="1737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chemeClr val="bg1"/>
                </a:solidFill>
                <a:latin typeface="+mj-lt"/>
              </a:rPr>
              <a:t>серада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23470" y="3290699"/>
            <a:ext cx="2214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тыждень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23470" y="5313402"/>
            <a:ext cx="1915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кімната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23470" y="4648535"/>
            <a:ext cx="1517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пакой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2739" y="2624718"/>
            <a:ext cx="2597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дзяўчынка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13089" y="3945250"/>
            <a:ext cx="1781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квыток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3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2048000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33" y="1389462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2755886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3411401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4114646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4855659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35" y="5482798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32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88" y="-95250"/>
            <a:ext cx="10137776" cy="705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3164" y="1268760"/>
            <a:ext cx="2647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chemeClr val="bg1"/>
                </a:solidFill>
                <a:latin typeface="+mj-lt"/>
              </a:rPr>
              <a:t>агародніна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73" y="2024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1938832" y="1916832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chemeClr val="bg1"/>
                </a:solidFill>
                <a:latin typeface="+mj-lt"/>
              </a:rPr>
              <a:t>чацвер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23470" y="3290699"/>
            <a:ext cx="2108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хлопчык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23470" y="5313402"/>
            <a:ext cx="1678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>
                <a:solidFill>
                  <a:schemeClr val="bg1"/>
                </a:solidFill>
                <a:latin typeface="+mj-lt"/>
              </a:rPr>
              <a:t>четвер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23470" y="4648535"/>
            <a:ext cx="1752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бацька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2739" y="2624718"/>
            <a:ext cx="1552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взуття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13089" y="3945250"/>
            <a:ext cx="2423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sz="4000" b="1" dirty="0" smtClean="0">
                <a:solidFill>
                  <a:schemeClr val="bg1"/>
                </a:solidFill>
                <a:latin typeface="+mj-lt"/>
              </a:rPr>
              <a:t>хородына</a:t>
            </a:r>
            <a:endParaRPr lang="ru-RU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3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2048000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36" y="3421867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35" y="2745420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4114646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19" y="4855659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ÐÐ°ÑÑÐ¸Ð½ÐºÐ¸ Ð¿Ð¾ Ð·Ð°Ð¿ÑÐ¾ÑÑ ÑÐ»Ð°Ð³ ÑÐºÑÐ°Ð¸Ð½Ñ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35" y="5482798"/>
            <a:ext cx="792088" cy="46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ÐÐ°ÑÑÐ¸Ð½ÐºÐ¸ Ð¿Ð¾ Ð·Ð°Ð¿ÑÐ¾ÑÑ ÑÐ»Ð°Ð³ Ð±ÐµÐ»Ð°ÑÑÑÐ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60" y="1399928"/>
            <a:ext cx="792088" cy="44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7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9316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231"/>
            <a:ext cx="3240360" cy="801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3494416" cy="33649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35115"/>
            <a:ext cx="3599216" cy="4490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1" y="-102833"/>
            <a:ext cx="3858471" cy="4814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697" y="-19403"/>
            <a:ext cx="5840068" cy="1504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49" y="2142745"/>
            <a:ext cx="2879610" cy="48691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84984"/>
            <a:ext cx="2603909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256584"/>
          </a:xfrm>
          <a:solidFill>
            <a:srgbClr val="FFFFFF">
              <a:alpha val="58039"/>
            </a:srgbClr>
          </a:solidFill>
        </p:spPr>
        <p:txBody>
          <a:bodyPr>
            <a:noAutofit/>
          </a:bodyPr>
          <a:lstStyle/>
          <a:p>
            <a:pPr marL="0" lvl="0" indent="0" algn="ctr">
              <a:buNone/>
            </a:pPr>
            <a:endParaRPr lang="ru-RU" dirty="0" smtClean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>
                <a:solidFill>
                  <a:srgbClr val="C00000"/>
                </a:solidFill>
              </a:rPr>
              <a:t>В гостях хорошо, а дома  лучше</a:t>
            </a:r>
            <a:r>
              <a:rPr lang="ru-RU" dirty="0" smtClean="0">
                <a:solidFill>
                  <a:srgbClr val="C00000"/>
                </a:solidFill>
              </a:rPr>
              <a:t>…» </a:t>
            </a:r>
            <a:r>
              <a:rPr lang="ru-RU" dirty="0" smtClean="0">
                <a:solidFill>
                  <a:prstClr val="black"/>
                </a:solidFill>
              </a:rPr>
              <a:t>- </a:t>
            </a:r>
            <a:r>
              <a:rPr lang="ru-RU" dirty="0">
                <a:solidFill>
                  <a:prstClr val="black"/>
                </a:solidFill>
              </a:rPr>
              <a:t>подумал Лёва, и решил, что все города и страны красивы по-своему, но родной город </a:t>
            </a:r>
            <a:r>
              <a:rPr lang="ru-RU" dirty="0" err="1">
                <a:solidFill>
                  <a:srgbClr val="C00000"/>
                </a:solidFill>
              </a:rPr>
              <a:t>Могилёв</a:t>
            </a:r>
            <a:r>
              <a:rPr lang="ru-RU" dirty="0">
                <a:solidFill>
                  <a:prstClr val="black"/>
                </a:solidFill>
              </a:rPr>
              <a:t>- самый  лучший и красивый. Мы оказались на площади Звёзд. В  год </a:t>
            </a:r>
            <a:r>
              <a:rPr lang="ru-RU" dirty="0">
                <a:solidFill>
                  <a:srgbClr val="C00000"/>
                </a:solidFill>
              </a:rPr>
              <a:t>«малой родины»</a:t>
            </a:r>
            <a:r>
              <a:rPr lang="ru-RU" dirty="0">
                <a:solidFill>
                  <a:prstClr val="black"/>
                </a:solidFill>
              </a:rPr>
              <a:t> наш </a:t>
            </a:r>
            <a:r>
              <a:rPr lang="ru-RU" dirty="0">
                <a:solidFill>
                  <a:srgbClr val="C00000"/>
                </a:solidFill>
              </a:rPr>
              <a:t>«Звездочёт» </a:t>
            </a:r>
            <a:r>
              <a:rPr lang="ru-RU" dirty="0">
                <a:solidFill>
                  <a:prstClr val="black"/>
                </a:solidFill>
              </a:rPr>
              <a:t>предлагает  </a:t>
            </a:r>
          </a:p>
          <a:p>
            <a:pPr marL="0" indent="0" algn="ctr">
              <a:buNone/>
            </a:pPr>
            <a:r>
              <a:rPr lang="ru-RU" dirty="0"/>
              <a:t>7</a:t>
            </a:r>
            <a:r>
              <a:rPr lang="ru-RU" dirty="0" smtClean="0"/>
              <a:t> вопросов   о  родном  городе</a:t>
            </a:r>
            <a:r>
              <a:rPr lang="ru-RU" dirty="0"/>
              <a:t>.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Проверьте </a:t>
            </a:r>
            <a:r>
              <a:rPr lang="ru-RU" dirty="0"/>
              <a:t>свои знания</a:t>
            </a:r>
            <a:r>
              <a:rPr lang="ru-RU" dirty="0" smtClean="0"/>
              <a:t>!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993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</p:spPr>
      </p:pic>
      <p:sp>
        <p:nvSpPr>
          <p:cNvPr id="8" name="TextBox 7"/>
          <p:cNvSpPr txBox="1"/>
          <p:nvPr/>
        </p:nvSpPr>
        <p:spPr>
          <a:xfrm>
            <a:off x="179512" y="2060848"/>
            <a:ext cx="68031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Могилев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«Улицы </a:t>
            </a:r>
          </a:p>
          <a:p>
            <a:pPr algn="ctr"/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родного города»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1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8229600" cy="1252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800" b="1" dirty="0">
                <a:solidFill>
                  <a:schemeClr val="bg1"/>
                </a:solidFill>
              </a:rPr>
              <a:t>Эта улица называлась Ветреной, затем Большой </a:t>
            </a:r>
            <a:r>
              <a:rPr lang="ru-RU" sz="4800" b="1" dirty="0" smtClean="0">
                <a:solidFill>
                  <a:schemeClr val="bg1"/>
                </a:solidFill>
              </a:rPr>
              <a:t>Садовой</a:t>
            </a:r>
            <a:r>
              <a:rPr lang="be-BY" sz="4800" b="1" dirty="0" smtClean="0">
                <a:solidFill>
                  <a:schemeClr val="bg1"/>
                </a:solidFill>
              </a:rPr>
              <a:t>? </a:t>
            </a: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2554" y="4246694"/>
            <a:ext cx="5379421" cy="11079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6600" b="1" i="1" dirty="0">
                <a:solidFill>
                  <a:srgbClr val="C00000"/>
                </a:solidFill>
              </a:rPr>
              <a:t>Ул. Ленинская</a:t>
            </a:r>
            <a:endParaRPr lang="ru-RU" sz="6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9316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231"/>
            <a:ext cx="3240360" cy="80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7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8229600" cy="1252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800" b="1" dirty="0">
                <a:solidFill>
                  <a:schemeClr val="bg1"/>
                </a:solidFill>
              </a:rPr>
              <a:t>Как сейчас называется Советская площадь?</a:t>
            </a:r>
          </a:p>
          <a:p>
            <a:pPr marL="0" indent="0" algn="ctr">
              <a:lnSpc>
                <a:spcPct val="120000"/>
              </a:lnSpc>
              <a:buNone/>
            </a:pP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2554" y="4246694"/>
            <a:ext cx="6162521" cy="11079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be-BY" sz="6600" b="1" i="1" dirty="0" smtClean="0">
                <a:solidFill>
                  <a:srgbClr val="C00000"/>
                </a:solidFill>
              </a:rPr>
              <a:t>Площадь Славы</a:t>
            </a:r>
            <a:endParaRPr lang="ru-RU" sz="6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4754728" cy="1036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4246694"/>
            <a:ext cx="7215030" cy="11079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600" b="1" i="1" dirty="0">
                <a:solidFill>
                  <a:srgbClr val="C00000"/>
                </a:solidFill>
              </a:rPr>
              <a:t>Ул. </a:t>
            </a:r>
            <a:r>
              <a:rPr lang="ru-RU" sz="6600" b="1" i="1" dirty="0" smtClean="0">
                <a:solidFill>
                  <a:srgbClr val="C00000"/>
                </a:solidFill>
              </a:rPr>
              <a:t>Первомайская</a:t>
            </a:r>
            <a:endParaRPr lang="ru-RU" sz="6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228398"/>
            <a:ext cx="6390456" cy="762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</a:pPr>
            <a:endParaRPr lang="ru-RU" sz="4800" b="1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20000"/>
              </a:spcBef>
            </a:pPr>
            <a:r>
              <a:rPr lang="ru-RU" sz="4800" b="1" dirty="0" smtClean="0">
                <a:solidFill>
                  <a:schemeClr val="bg1"/>
                </a:solidFill>
              </a:rPr>
              <a:t>Какая </a:t>
            </a:r>
            <a:r>
              <a:rPr lang="ru-RU" sz="4800" b="1" dirty="0">
                <a:solidFill>
                  <a:schemeClr val="bg1"/>
                </a:solidFill>
              </a:rPr>
              <a:t>улица города является самой длинной</a:t>
            </a:r>
            <a:r>
              <a:rPr lang="ru-RU" sz="4800" b="1" dirty="0" smtClean="0">
                <a:solidFill>
                  <a:schemeClr val="bg1"/>
                </a:solidFill>
              </a:rPr>
              <a:t>?</a:t>
            </a:r>
          </a:p>
          <a:p>
            <a:pPr lvl="0" algn="ctr" fontAlgn="base">
              <a:spcBef>
                <a:spcPct val="20000"/>
              </a:spcBef>
            </a:pPr>
            <a:endParaRPr lang="ru-RU" sz="4800" b="1" dirty="0">
              <a:solidFill>
                <a:schemeClr val="bg1"/>
              </a:solidFill>
            </a:endParaRPr>
          </a:p>
          <a:p>
            <a:pPr lvl="0" algn="ctr" fontAlgn="base">
              <a:spcBef>
                <a:spcPct val="20000"/>
              </a:spcBef>
            </a:pPr>
            <a:endParaRPr lang="ru-RU" sz="4800" b="1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20000"/>
              </a:spcBef>
            </a:pPr>
            <a:endParaRPr lang="ru-RU" sz="4800" b="1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20000"/>
              </a:spcBef>
            </a:pPr>
            <a:endParaRPr lang="ru-RU" sz="4800" b="1" dirty="0" smtClean="0">
              <a:solidFill>
                <a:schemeClr val="bg1"/>
              </a:solidFill>
            </a:endParaRPr>
          </a:p>
          <a:p>
            <a:pPr lvl="0" algn="ctr" fontAlgn="base">
              <a:spcBef>
                <a:spcPct val="20000"/>
              </a:spcBef>
            </a:pP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8229600" cy="1252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800" b="1" dirty="0">
                <a:solidFill>
                  <a:schemeClr val="bg1"/>
                </a:solidFill>
              </a:rPr>
              <a:t>Какая легенда связана с названием района </a:t>
            </a:r>
            <a:r>
              <a:rPr lang="ru-RU" sz="4800" b="1" dirty="0" err="1">
                <a:solidFill>
                  <a:schemeClr val="bg1"/>
                </a:solidFill>
              </a:rPr>
              <a:t>Машаковка</a:t>
            </a:r>
            <a:r>
              <a:rPr lang="ru-RU" sz="4800" b="1" dirty="0">
                <a:solidFill>
                  <a:schemeClr val="bg1"/>
                </a:solidFill>
              </a:rPr>
              <a:t>?</a:t>
            </a:r>
          </a:p>
          <a:p>
            <a:pPr marL="0" indent="0" algn="ctr">
              <a:lnSpc>
                <a:spcPct val="120000"/>
              </a:lnSpc>
              <a:buNone/>
            </a:pP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4246694"/>
            <a:ext cx="7928307" cy="110799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rgbClr val="C00000"/>
                </a:solidFill>
              </a:rPr>
              <a:t>Легенда о </a:t>
            </a:r>
            <a:r>
              <a:rPr lang="ru-RU" sz="6600" b="1" i="1" dirty="0" err="1" smtClean="0">
                <a:solidFill>
                  <a:srgbClr val="C00000"/>
                </a:solidFill>
              </a:rPr>
              <a:t>Машеке</a:t>
            </a:r>
            <a:endParaRPr lang="ru-RU" sz="66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8229600" cy="1252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800" b="1" dirty="0">
                <a:solidFill>
                  <a:schemeClr val="bg1"/>
                </a:solidFill>
              </a:rPr>
              <a:t>Сколько в </a:t>
            </a:r>
            <a:r>
              <a:rPr lang="ru-RU" sz="4800" b="1" dirty="0" err="1" smtClean="0">
                <a:solidFill>
                  <a:schemeClr val="bg1"/>
                </a:solidFill>
              </a:rPr>
              <a:t>г.Могилёве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>
                <a:solidFill>
                  <a:schemeClr val="bg1"/>
                </a:solidFill>
              </a:rPr>
              <a:t>проспектов?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8520" y="4246694"/>
            <a:ext cx="8640960" cy="107721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Пять: Витебский, Димитрова, Мира</a:t>
            </a: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Пушкина, Шмидта 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8229600" cy="1252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800" b="1" dirty="0">
                <a:solidFill>
                  <a:schemeClr val="bg1"/>
                </a:solidFill>
              </a:rPr>
              <a:t>В </a:t>
            </a:r>
            <a:r>
              <a:rPr lang="ru-RU" sz="4800" b="1" dirty="0" err="1">
                <a:solidFill>
                  <a:schemeClr val="bg1"/>
                </a:solidFill>
              </a:rPr>
              <a:t>Могилёве</a:t>
            </a:r>
            <a:r>
              <a:rPr lang="ru-RU" sz="4800" b="1" dirty="0">
                <a:solidFill>
                  <a:schemeClr val="bg1"/>
                </a:solidFill>
              </a:rPr>
              <a:t> 4 бульвара. Назовите их.</a:t>
            </a:r>
          </a:p>
          <a:p>
            <a:pPr marL="0" indent="0" algn="ctr">
              <a:lnSpc>
                <a:spcPct val="120000"/>
              </a:lnSpc>
              <a:buNone/>
            </a:pP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246694"/>
            <a:ext cx="9145016" cy="156966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Бульвары</a:t>
            </a: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:    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Ленина, </a:t>
            </a:r>
            <a:endParaRPr lang="ru-RU" sz="32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Днепровский</a:t>
            </a: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Непокорённых,</a:t>
            </a:r>
          </a:p>
          <a:p>
            <a:r>
              <a:rPr lang="ru-RU" sz="32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                   Юбилейный</a:t>
            </a:r>
            <a:endParaRPr lang="ru-RU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248" y="-13864"/>
            <a:ext cx="10307795" cy="687186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7352" y="1124744"/>
            <a:ext cx="8229600" cy="12527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ru-RU" sz="4800" b="1" dirty="0">
                <a:solidFill>
                  <a:schemeClr val="bg1"/>
                </a:solidFill>
              </a:rPr>
              <a:t>Назовите старые названия проспекта Мира.</a:t>
            </a:r>
          </a:p>
          <a:p>
            <a:pPr marL="0" indent="0" algn="ctr">
              <a:lnSpc>
                <a:spcPct val="120000"/>
              </a:lnSpc>
              <a:buNone/>
            </a:pPr>
            <a:endParaRPr lang="be-BY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4246694"/>
            <a:ext cx="9202380" cy="92333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</a:rPr>
              <a:t>Ул. Мира,  Коннозаводская</a:t>
            </a:r>
            <a:endParaRPr lang="ru-RU" sz="5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5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6414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59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627" y="404664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b="1" dirty="0" smtClean="0">
                <a:solidFill>
                  <a:srgbClr val="C00000"/>
                </a:solidFill>
              </a:rPr>
              <a:t>Спасибо за игру!</a:t>
            </a:r>
            <a:endParaRPr lang="ru-RU" sz="8000" b="1" dirty="0">
              <a:solidFill>
                <a:srgbClr val="C00000"/>
              </a:solidFill>
            </a:endParaRPr>
          </a:p>
          <a:p>
            <a:endParaRPr lang="ru-RU" sz="8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00808"/>
            <a:ext cx="3600400" cy="47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 Ð¼Ð¸Ð½Ñ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9" r="8154"/>
          <a:stretch/>
        </p:blipFill>
        <p:spPr bwMode="auto">
          <a:xfrm>
            <a:off x="0" y="-85768"/>
            <a:ext cx="9144000" cy="694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/>
          <p:cNvSpPr>
            <a:spLocks noGrp="1"/>
          </p:cNvSpPr>
          <p:nvPr>
            <p:ph idx="1"/>
          </p:nvPr>
        </p:nvSpPr>
        <p:spPr>
          <a:xfrm>
            <a:off x="3419872" y="4797152"/>
            <a:ext cx="5218206" cy="129614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000" b="1" dirty="0" smtClean="0">
                <a:solidFill>
                  <a:schemeClr val="bg1"/>
                </a:solidFill>
                <a:ea typeface="+mj-ea"/>
                <a:cs typeface="+mj-cs"/>
              </a:rPr>
              <a:t>Поиграйте </a:t>
            </a:r>
            <a:r>
              <a:rPr lang="ru-RU" sz="2000" b="1" dirty="0">
                <a:solidFill>
                  <a:schemeClr val="bg1"/>
                </a:solidFill>
                <a:ea typeface="+mj-ea"/>
                <a:cs typeface="+mj-cs"/>
              </a:rPr>
              <a:t>и  вы с нами, вспомните слова белорусского  языка, как они переводятся на русский  язык.</a:t>
            </a:r>
            <a:endParaRPr lang="ru-RU" sz="4800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be-BY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5962" y="1196752"/>
            <a:ext cx="714362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/>
              <a:t>В Минске нас  ждёт первое </a:t>
            </a:r>
            <a:r>
              <a:rPr lang="ru-RU" sz="3200" b="1" dirty="0" smtClean="0"/>
              <a:t>испытание-</a:t>
            </a:r>
            <a:endParaRPr lang="ru-RU" sz="3200" b="1" dirty="0"/>
          </a:p>
          <a:p>
            <a:pPr algn="ctr"/>
            <a:r>
              <a:rPr lang="ru-RU" sz="5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«ПЕРЕВОДЧИКИ»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0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 Ð¼Ð¸Ð½Ñ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9" r="8154"/>
          <a:stretch/>
        </p:blipFill>
        <p:spPr bwMode="auto">
          <a:xfrm>
            <a:off x="0" y="-85768"/>
            <a:ext cx="9144000" cy="694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7853" y="1196752"/>
            <a:ext cx="1827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ПАКОЙ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005064"/>
            <a:ext cx="2879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ШПАКОЎНЯ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5013176"/>
            <a:ext cx="2324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ЦУКЕРКА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2996498"/>
            <a:ext cx="2226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ЦЫБУЛЯ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7853" y="2064913"/>
            <a:ext cx="1951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ГАРБУЗ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7242" y="1196748"/>
            <a:ext cx="2489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КОМНАТА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7242" y="2064911"/>
            <a:ext cx="1863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ТЫКВА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242" y="2996498"/>
            <a:ext cx="1090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ЛУК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7242" y="4002902"/>
            <a:ext cx="3369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СКВОРЕЧНИК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7242" y="5013176"/>
            <a:ext cx="2459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КОНФЕТА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8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Ð°ÑÑÐ¸Ð½ÐºÐ¸ Ð¿Ð¾ Ð·Ð°Ð¿ÑÐ¾ÑÑ Ð¼Ð¸Ð½ÑÐº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9" r="8154"/>
          <a:stretch/>
        </p:blipFill>
        <p:spPr bwMode="auto">
          <a:xfrm>
            <a:off x="0" y="-85768"/>
            <a:ext cx="9144000" cy="694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7853" y="1196752"/>
            <a:ext cx="250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ТЫДЗЕНЬ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005064"/>
            <a:ext cx="1920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КРАІНА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3608" y="5013176"/>
            <a:ext cx="278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ЖУРАВІНЫ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2996498"/>
            <a:ext cx="2048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ДЗЯКУЙ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7853" y="2064913"/>
            <a:ext cx="1725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БУСЕЛ</a:t>
            </a:r>
            <a:endParaRPr lang="ru-RU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7242" y="1196748"/>
            <a:ext cx="211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НЕДЕЛЯ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7242" y="2064911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АИСТ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7242" y="2996498"/>
            <a:ext cx="2484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СПАСИБО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07242" y="4002902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СТРАНА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7242" y="5013176"/>
            <a:ext cx="2228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КЛЮКВА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6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6536" cy="6931634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5231"/>
            <a:ext cx="3240360" cy="801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420888"/>
            <a:ext cx="3494416" cy="336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1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gjkm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42971"/>
            <a:ext cx="11661637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2240" y="2420888"/>
            <a:ext cx="57018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Мы оказались в Польше.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Здесь мы разгадаем</a:t>
            </a:r>
          </a:p>
          <a:p>
            <a:pPr algn="ctr"/>
            <a:r>
              <a:rPr lang="ru-RU" sz="5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КРОССВОРД.</a:t>
            </a:r>
            <a:endParaRPr lang="ru-RU" sz="54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8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gjkm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42971"/>
            <a:ext cx="11661637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3" t="27273" r="36893" b="60456"/>
          <a:stretch/>
        </p:blipFill>
        <p:spPr>
          <a:xfrm>
            <a:off x="3257255" y="764705"/>
            <a:ext cx="2420471" cy="660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36860" r="7917" b="50000"/>
          <a:stretch/>
        </p:blipFill>
        <p:spPr>
          <a:xfrm>
            <a:off x="4139952" y="1340768"/>
            <a:ext cx="3774341" cy="707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t="44505" r="41721" b="40385"/>
          <a:stretch/>
        </p:blipFill>
        <p:spPr>
          <a:xfrm>
            <a:off x="2683350" y="1772816"/>
            <a:ext cx="2608730" cy="81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t="53747" r="48620" b="34515"/>
          <a:stretch/>
        </p:blipFill>
        <p:spPr>
          <a:xfrm>
            <a:off x="1475656" y="2276872"/>
            <a:ext cx="3294529" cy="63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t="61288" r="31185" b="26224"/>
          <a:stretch/>
        </p:blipFill>
        <p:spPr>
          <a:xfrm>
            <a:off x="2771800" y="2708920"/>
            <a:ext cx="3348318" cy="67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0" t="68633" r="19490" b="18630"/>
          <a:stretch/>
        </p:blipFill>
        <p:spPr>
          <a:xfrm>
            <a:off x="3707904" y="3140968"/>
            <a:ext cx="3321425" cy="685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91320" y="4026456"/>
            <a:ext cx="956525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b="1" dirty="0" smtClean="0">
                <a:solidFill>
                  <a:schemeClr val="bg1"/>
                </a:solidFill>
              </a:rPr>
              <a:t>Польский </a:t>
            </a:r>
            <a:r>
              <a:rPr lang="ru-RU" sz="2400" b="1" dirty="0">
                <a:solidFill>
                  <a:schemeClr val="bg1"/>
                </a:solidFill>
              </a:rPr>
              <a:t>композитор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Белорусский и польский композитор, 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сочинивший  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музыку известного полонеза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Река в Польше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Как по-польски слово больница?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Столица Польши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b="1" dirty="0">
                <a:solidFill>
                  <a:schemeClr val="bg1"/>
                </a:solidFill>
              </a:rPr>
              <a:t>Горы в Польше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319530" y="951111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Ш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1338" y="2362045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Ш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06885" y="2795951"/>
            <a:ext cx="56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Ш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5378" y="94749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40708" y="947498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9912" y="951111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33930" y="1865511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9474" y="94749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11960" y="1425389"/>
            <a:ext cx="393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78191" y="189386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16016" y="1412776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Г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09781" y="1412776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48330" y="2779911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92729" y="1904699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27415" y="2362045"/>
            <a:ext cx="312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46458" y="141277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24028" y="1412776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61522" y="1412776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76256" y="1412776"/>
            <a:ext cx="479054" cy="45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55310" y="1455167"/>
            <a:ext cx="31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46458" y="3256970"/>
            <a:ext cx="42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Ы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04996" y="2355531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Л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04996" y="186551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48330" y="3278861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П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66739" y="2769306"/>
            <a:ext cx="457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453159" y="2355530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265377" y="2358397"/>
            <a:ext cx="296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77003" y="3291154"/>
            <a:ext cx="44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27122" y="3253034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Т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19530" y="188705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678190" y="3256970"/>
            <a:ext cx="283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9870" y="2348720"/>
            <a:ext cx="35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40708" y="2810384"/>
            <a:ext cx="55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87823" y="2366364"/>
            <a:ext cx="432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Т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04996" y="2817196"/>
            <a:ext cx="428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65378" y="3241576"/>
            <a:ext cx="59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78102" y="3272902"/>
            <a:ext cx="405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К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19871" y="2811236"/>
            <a:ext cx="258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92729" y="2795950"/>
            <a:ext cx="357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35" y="974881"/>
            <a:ext cx="365887" cy="36588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63" y="1455167"/>
            <a:ext cx="365887" cy="365887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16" y="1941754"/>
            <a:ext cx="365887" cy="36588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72" y="2403418"/>
            <a:ext cx="365887" cy="36588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99" y="2859124"/>
            <a:ext cx="365887" cy="36588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819" y="3327030"/>
            <a:ext cx="365887" cy="36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6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50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584</Words>
  <Application>Microsoft Office PowerPoint</Application>
  <PresentationFormat>Экран (4:3)</PresentationFormat>
  <Paragraphs>221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Игра «Лёва  из Могилёва»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DASC</dc:creator>
  <cp:lastModifiedBy>Admin</cp:lastModifiedBy>
  <cp:revision>47</cp:revision>
  <dcterms:modified xsi:type="dcterms:W3CDTF">2018-05-13T13:48:09Z</dcterms:modified>
</cp:coreProperties>
</file>